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33"/>
    <a:srgbClr val="99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8A15-A77F-49A6-80E7-2AB9CE63405A}" type="datetimeFigureOut">
              <a:rPr lang="pl-PL" smtClean="0"/>
              <a:pPr/>
              <a:t>10.04.2019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DBF2-DF0D-4980-BC4B-0637431B06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97689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ayce-o.blogspot.com/2012/01/best-new-years-eve-2011-2012-firework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1026" name="Picture 2" descr="C:\Users\HP\Desktop\depositphotos_58980769-stock-photo-uk-and-england-flags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" y="0"/>
            <a:ext cx="9139945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5800" y="71781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>
                <a:solidFill>
                  <a:srgbClr val="FFFF00"/>
                </a:solidFill>
              </a:rPr>
              <a:t>TOWER BRIDGE, LONDON BRIDGE, BIG BEN</a:t>
            </a:r>
          </a:p>
        </p:txBody>
      </p:sp>
      <p:sp>
        <p:nvSpPr>
          <p:cNvPr id="6" name="Prostokąt 5"/>
          <p:cNvSpPr/>
          <p:nvPr/>
        </p:nvSpPr>
        <p:spPr>
          <a:xfrm>
            <a:off x="344506" y="571915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Primary School num</a:t>
            </a:r>
            <a:r>
              <a:rPr lang="pl-PL" sz="2800" b="1" dirty="0">
                <a:solidFill>
                  <a:srgbClr val="FFFF00"/>
                </a:solidFill>
              </a:rPr>
              <a:t>b</a:t>
            </a:r>
            <a:r>
              <a:rPr lang="en-US" sz="2800" b="1" dirty="0">
                <a:solidFill>
                  <a:srgbClr val="FFFF00"/>
                </a:solidFill>
              </a:rPr>
              <a:t>er 6 in Zgierz with Bilingual </a:t>
            </a:r>
            <a:br>
              <a:rPr lang="pl-PL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and Sports Classes</a:t>
            </a:r>
            <a:endParaRPr lang="pl-PL" sz="2800" b="1" dirty="0">
              <a:solidFill>
                <a:srgbClr val="FFFF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BBD428F-E8AB-4251-9E9D-FF6A0D0B8311}"/>
              </a:ext>
            </a:extLst>
          </p:cNvPr>
          <p:cNvSpPr txBox="1"/>
          <p:nvPr/>
        </p:nvSpPr>
        <p:spPr>
          <a:xfrm>
            <a:off x="322308" y="408040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err="1">
                <a:solidFill>
                  <a:srgbClr val="FFFF00"/>
                </a:solidFill>
              </a:rPr>
              <a:t>Authors</a:t>
            </a:r>
            <a:r>
              <a:rPr lang="pl-PL" sz="2200" b="1" dirty="0">
                <a:solidFill>
                  <a:srgbClr val="FFFF00"/>
                </a:solidFill>
              </a:rPr>
              <a:t>: Hanna Fortuna, Iga Ziomka</a:t>
            </a:r>
          </a:p>
          <a:p>
            <a:r>
              <a:rPr lang="pl-PL" b="1" dirty="0">
                <a:solidFill>
                  <a:srgbClr val="FFFF00"/>
                </a:solidFill>
              </a:rPr>
              <a:t>Suppervised by: Małgorzata Stasińska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Thanks+for+watching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4232">
            <a:off x="1012153" y="647018"/>
            <a:ext cx="7418618" cy="5563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SYMBOL OF LONDON – TOWER BRIDGE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600" dirty="0"/>
              <a:t>    </a:t>
            </a:r>
            <a:r>
              <a:rPr lang="en-US" dirty="0"/>
              <a:t>One of the most famous Bridges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en-US" b="1" dirty="0"/>
              <a:t>Tower Bridge</a:t>
            </a:r>
            <a:r>
              <a:rPr lang="pl-PL" b="1" dirty="0"/>
              <a:t>,</a:t>
            </a:r>
            <a:r>
              <a:rPr lang="en-US" b="1" dirty="0"/>
              <a:t> </a:t>
            </a:r>
            <a:r>
              <a:rPr lang="en-US" dirty="0"/>
              <a:t>was built in </a:t>
            </a:r>
            <a:r>
              <a:rPr lang="en-US" u="sng" dirty="0"/>
              <a:t>1894</a:t>
            </a:r>
            <a:r>
              <a:rPr lang="en-US" dirty="0"/>
              <a:t> in London</a:t>
            </a:r>
            <a:r>
              <a:rPr lang="pl-PL" dirty="0"/>
              <a:t> on the </a:t>
            </a:r>
            <a:r>
              <a:rPr lang="pl-PL" i="1" dirty="0"/>
              <a:t>River Thames</a:t>
            </a:r>
            <a:r>
              <a:rPr lang="en-US" dirty="0"/>
              <a:t>. Its length is 244m. The architect of the bridge was </a:t>
            </a:r>
            <a:r>
              <a:rPr lang="en-US" i="1" u="sng" dirty="0"/>
              <a:t>Horace Jones.</a:t>
            </a:r>
            <a:endParaRPr lang="pl-PL" i="1" u="sng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495800" cy="5877272"/>
          </a:xfrm>
        </p:spPr>
        <p:txBody>
          <a:bodyPr/>
          <a:lstStyle/>
          <a:p>
            <a:pPr>
              <a:buNone/>
            </a:pPr>
            <a:r>
              <a:rPr lang="pl-PL" dirty="0"/>
              <a:t>    Jeden z najsłynniejszych mostów, </a:t>
            </a:r>
            <a:r>
              <a:rPr lang="pl-PL" b="1" dirty="0"/>
              <a:t>Tower Bridge</a:t>
            </a:r>
            <a:r>
              <a:rPr lang="pl-PL" dirty="0"/>
              <a:t>, wybudowano w </a:t>
            </a:r>
            <a:r>
              <a:rPr lang="pl-PL" u="sng" dirty="0"/>
              <a:t>1894</a:t>
            </a:r>
            <a:r>
              <a:rPr lang="pl-PL" dirty="0"/>
              <a:t> w Londynie na </a:t>
            </a:r>
            <a:r>
              <a:rPr lang="pl-PL" i="1" dirty="0"/>
              <a:t>Tamizie</a:t>
            </a:r>
            <a:r>
              <a:rPr lang="pl-PL" dirty="0"/>
              <a:t>. Jego długość wynosi 244m.  Architektem mostu był </a:t>
            </a:r>
            <a:r>
              <a:rPr lang="pl-PL" i="1" u="sng" dirty="0"/>
              <a:t>Horacy Jones.</a:t>
            </a:r>
          </a:p>
        </p:txBody>
      </p:sp>
      <p:pic>
        <p:nvPicPr>
          <p:cNvPr id="3075" name="Picture 3" descr="C:\Users\HP\Desktop\sir-horace-jones-14094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86368"/>
            <a:ext cx="2520280" cy="2671631"/>
          </a:xfrm>
          <a:prstGeom prst="rect">
            <a:avLst/>
          </a:prstGeom>
          <a:noFill/>
        </p:spPr>
      </p:pic>
      <p:pic>
        <p:nvPicPr>
          <p:cNvPr id="3076" name="Picture 4" descr="C:\Users\HP\Desktop\obrazki-w-ramach-archiwalne-widok-na-tower-bridge-w-londynie-se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28902"/>
            <a:ext cx="4176464" cy="28290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4200" b="1" dirty="0">
                <a:solidFill>
                  <a:srgbClr val="00B0F0"/>
                </a:solidFill>
              </a:rPr>
              <a:t>THE BASCULE BRIDGE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877272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Tower Bridge </a:t>
            </a:r>
            <a:r>
              <a:rPr lang="en-US" dirty="0"/>
              <a:t>is a drawbridge, it allows the passage of oceanic vessels to about 40.5 m above the water level.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495800" cy="5877272"/>
          </a:xfrm>
        </p:spPr>
        <p:txBody>
          <a:bodyPr/>
          <a:lstStyle/>
          <a:p>
            <a:pPr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pl-PL" u="sng" dirty="0">
                <a:solidFill>
                  <a:schemeClr val="accent6">
                    <a:lumMod val="50000"/>
                  </a:schemeClr>
                </a:solidFill>
              </a:rPr>
              <a:t>Tower Bridge </a:t>
            </a:r>
            <a:r>
              <a:rPr lang="pl-PL" dirty="0"/>
              <a:t>jest mostem zwodzonym, umożliwia to przepływanie statków oceanicznych do około </a:t>
            </a:r>
            <a:br>
              <a:rPr lang="pl-PL" dirty="0"/>
            </a:br>
            <a:r>
              <a:rPr lang="pl-PL" dirty="0"/>
              <a:t>40,5 m wysokości powyżej poziomu wody.</a:t>
            </a:r>
          </a:p>
        </p:txBody>
      </p:sp>
      <p:pic>
        <p:nvPicPr>
          <p:cNvPr id="4098" name="Picture 2" descr="C:\Users\HP\Desktop\depositphotos_35074003-stock-photo-tower-bridge-london-eng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7416824" cy="304833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l-PL" b="1" dirty="0">
                <a:solidFill>
                  <a:srgbClr val="FF0066"/>
                </a:solidFill>
              </a:rPr>
              <a:t>THE MUSEUM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en-US" sz="2600" dirty="0"/>
              <a:t>In the towers of the </a:t>
            </a:r>
            <a:r>
              <a:rPr lang="en-US" sz="2600" b="1" u="sng" dirty="0">
                <a:solidFill>
                  <a:schemeClr val="bg2">
                    <a:lumMod val="25000"/>
                  </a:schemeClr>
                </a:solidFill>
              </a:rPr>
              <a:t>Tower Bridge</a:t>
            </a:r>
            <a:r>
              <a:rPr lang="en-US" sz="2600" dirty="0"/>
              <a:t>, there is a museum of its history. From the upper jetty, open to tourists, you have a beautiful view of the River Thames.</a:t>
            </a:r>
            <a:endParaRPr lang="pl-PL" sz="2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805264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pl-PL" sz="2600" dirty="0"/>
              <a:t>W wieżach mostu </a:t>
            </a:r>
            <a:r>
              <a:rPr lang="pl-PL" sz="2600" b="1" u="sng" dirty="0">
                <a:solidFill>
                  <a:schemeClr val="bg2">
                    <a:lumMod val="25000"/>
                  </a:schemeClr>
                </a:solidFill>
              </a:rPr>
              <a:t>Tower Bridge</a:t>
            </a:r>
            <a:r>
              <a:rPr lang="pl-PL" sz="2600" dirty="0"/>
              <a:t>, znajduje się muzeum jego historii. Z górnego pomostu, otwartego dla turystów, roztacza się  piękny widok na rzekę </a:t>
            </a:r>
            <a:r>
              <a:rPr lang="pl-PL" sz="2600" i="1" dirty="0"/>
              <a:t>Tamizę</a:t>
            </a:r>
            <a:r>
              <a:rPr lang="pl-PL" sz="2600" dirty="0"/>
              <a:t>.</a:t>
            </a:r>
          </a:p>
        </p:txBody>
      </p:sp>
      <p:pic>
        <p:nvPicPr>
          <p:cNvPr id="7170" name="Picture 2" descr="C:\Users\HP\Desktop\IMG_8662-63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720080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BRIDGE ON </a:t>
            </a:r>
            <a:r>
              <a:rPr lang="pl-PL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pl-PL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pl-PL" sz="3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648200" cy="5949280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The London Bridge </a:t>
            </a:r>
            <a:r>
              <a:rPr lang="en-US" dirty="0"/>
              <a:t>was built about 50</a:t>
            </a:r>
            <a:r>
              <a:rPr lang="pl-PL" dirty="0"/>
              <a:t>AD</a:t>
            </a:r>
            <a:r>
              <a:rPr lang="en-US" dirty="0"/>
              <a:t>. Th</a:t>
            </a:r>
            <a:r>
              <a:rPr lang="pl-PL" dirty="0"/>
              <a:t>er</a:t>
            </a:r>
            <a:r>
              <a:rPr lang="en-US" dirty="0"/>
              <a:t>e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shops</a:t>
            </a:r>
            <a:r>
              <a:rPr lang="pl-PL" dirty="0"/>
              <a:t> on </a:t>
            </a:r>
            <a:r>
              <a:rPr lang="pl-PL" dirty="0" err="1"/>
              <a:t>it</a:t>
            </a:r>
            <a:r>
              <a:rPr lang="pl-PL" dirty="0"/>
              <a:t>, </a:t>
            </a:r>
            <a:r>
              <a:rPr lang="pl-PL" dirty="0" err="1"/>
              <a:t>later</a:t>
            </a:r>
            <a:r>
              <a:rPr lang="pl-PL" dirty="0"/>
              <a:t> the</a:t>
            </a:r>
            <a:r>
              <a:rPr lang="en-US" dirty="0"/>
              <a:t> bridge was rebuilt</a:t>
            </a:r>
            <a:r>
              <a:rPr lang="pl-PL" dirty="0"/>
              <a:t>. I</a:t>
            </a:r>
            <a:r>
              <a:rPr lang="en-US" dirty="0"/>
              <a:t>n 1832 it was </a:t>
            </a:r>
            <a:r>
              <a:rPr lang="pl-PL" dirty="0" err="1"/>
              <a:t>taken</a:t>
            </a:r>
            <a:r>
              <a:rPr lang="pl-PL" dirty="0"/>
              <a:t> down.</a:t>
            </a:r>
            <a:r>
              <a:rPr lang="en-US" dirty="0"/>
              <a:t> </a:t>
            </a:r>
            <a:r>
              <a:rPr lang="pl-PL" dirty="0"/>
              <a:t>I</a:t>
            </a:r>
            <a:r>
              <a:rPr lang="en-US" dirty="0"/>
              <a:t>n 1968 it was sold to an American entrepreneur.</a:t>
            </a:r>
            <a:endParaRPr lang="pl-PL" sz="27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5800" y="908720"/>
            <a:ext cx="46482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500" dirty="0"/>
              <a:t>    </a:t>
            </a:r>
            <a:r>
              <a:rPr lang="pl-PL" sz="2500" b="1" u="sng" dirty="0">
                <a:solidFill>
                  <a:schemeClr val="bg1">
                    <a:lumMod val="50000"/>
                  </a:schemeClr>
                </a:solidFill>
              </a:rPr>
              <a:t>Most  London Bridge </a:t>
            </a:r>
            <a:r>
              <a:rPr lang="pl-PL" sz="2500" dirty="0"/>
              <a:t>wybudowano ok. 50 r. Na moście były sklepy, później most ten był przebudowywany. W 1832 został rozebrany. W 1968 został sprzedany amerykańskiemu przedsiębiorcy. </a:t>
            </a:r>
          </a:p>
        </p:txBody>
      </p:sp>
      <p:pic>
        <p:nvPicPr>
          <p:cNvPr id="6148" name="Picture 4" descr="C:\Users\HP\Desktop\london-bridge-1024x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8016876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/>
              <a:t>CONTEMPORARY LONDON BRIDGE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733256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en-US" b="1" dirty="0"/>
              <a:t>The London Bridge </a:t>
            </a:r>
            <a:r>
              <a:rPr lang="en-US" dirty="0"/>
              <a:t>currently existing in London</a:t>
            </a:r>
            <a:r>
              <a:rPr lang="pl-PL" dirty="0"/>
              <a:t>,</a:t>
            </a:r>
            <a:r>
              <a:rPr lang="en-US" dirty="0"/>
              <a:t> was opened for traffic in </a:t>
            </a:r>
            <a:r>
              <a:rPr lang="en-US" i="1" u="sng" dirty="0"/>
              <a:t>1973</a:t>
            </a:r>
            <a:r>
              <a:rPr lang="en-US" dirty="0"/>
              <a:t>. It is </a:t>
            </a:r>
            <a:r>
              <a:rPr lang="en-US" u="sng" dirty="0"/>
              <a:t>269</a:t>
            </a:r>
            <a:r>
              <a:rPr lang="en-US" dirty="0"/>
              <a:t> m long</a:t>
            </a:r>
            <a:r>
              <a:rPr lang="pl-PL" dirty="0"/>
              <a:t>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495800" cy="5733256"/>
          </a:xfrm>
        </p:spPr>
        <p:txBody>
          <a:bodyPr/>
          <a:lstStyle/>
          <a:p>
            <a:pPr>
              <a:buNone/>
            </a:pPr>
            <a:r>
              <a:rPr lang="pl-PL" dirty="0"/>
              <a:t>    Obecnie istniejący w </a:t>
            </a:r>
            <a:r>
              <a:rPr lang="pl-PL" b="1" dirty="0"/>
              <a:t>Londynie Most Londyński</a:t>
            </a:r>
            <a:r>
              <a:rPr lang="pl-PL" dirty="0"/>
              <a:t>, otwarto dla ruchu w </a:t>
            </a:r>
            <a:r>
              <a:rPr lang="pl-PL" i="1" u="sng" dirty="0"/>
              <a:t>1973</a:t>
            </a:r>
            <a:r>
              <a:rPr lang="pl-PL" dirty="0"/>
              <a:t> roku. Ma on </a:t>
            </a:r>
            <a:r>
              <a:rPr lang="pl-PL" u="sng" dirty="0"/>
              <a:t>269</a:t>
            </a:r>
            <a:r>
              <a:rPr lang="pl-PL" dirty="0"/>
              <a:t> m długości.</a:t>
            </a:r>
          </a:p>
        </p:txBody>
      </p:sp>
      <p:pic>
        <p:nvPicPr>
          <p:cNvPr id="6" name="Obraz 5" descr="Obraz zawierający niebo, zewnętrzne, woda, budynek&#10;&#10;Opis wygenerowany automatycznie">
            <a:extLst>
              <a:ext uri="{FF2B5EF4-FFF2-40B4-BE49-F238E27FC236}">
                <a16:creationId xmlns:a16="http://schemas.microsoft.com/office/drawing/2014/main" id="{066228EE-95F8-4FDD-81BC-81C05DC34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584" y="3284984"/>
            <a:ext cx="7416824" cy="324036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3500" b="1" dirty="0"/>
              <a:t>T</a:t>
            </a:r>
            <a:r>
              <a:rPr lang="en-US" sz="3500" b="1" dirty="0"/>
              <a:t>HE MOST POPULAR SYMBOL OF LONDON</a:t>
            </a:r>
            <a:endParaRPr lang="pl-PL" sz="35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788024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500" b="1" dirty="0"/>
              <a:t>     </a:t>
            </a:r>
            <a:r>
              <a:rPr lang="en-US" sz="2600" b="1" u="sng" dirty="0">
                <a:solidFill>
                  <a:srgbClr val="33CC33"/>
                </a:solidFill>
              </a:rPr>
              <a:t>Big Ben </a:t>
            </a:r>
            <a:r>
              <a:rPr lang="en-US" sz="2600" dirty="0"/>
              <a:t>was built in </a:t>
            </a:r>
            <a:r>
              <a:rPr lang="en-US" sz="2600" i="1" dirty="0"/>
              <a:t>1858</a:t>
            </a:r>
            <a:r>
              <a:rPr lang="en-US" sz="2600" dirty="0"/>
              <a:t>. The height of the building is </a:t>
            </a:r>
            <a:r>
              <a:rPr lang="en-US" sz="2600" u="sng" dirty="0"/>
              <a:t>96.3 m</a:t>
            </a:r>
            <a:r>
              <a:rPr lang="en-US" sz="2600" dirty="0"/>
              <a:t>, and each of the four dials is</a:t>
            </a:r>
            <a:r>
              <a:rPr lang="pl-PL" sz="2600" dirty="0"/>
              <a:t>     </a:t>
            </a:r>
            <a:r>
              <a:rPr lang="en-US" sz="2600" dirty="0"/>
              <a:t> </a:t>
            </a:r>
            <a:r>
              <a:rPr lang="en-US" sz="2600" u="sng" dirty="0"/>
              <a:t>7 meters </a:t>
            </a:r>
            <a:r>
              <a:rPr lang="en-US" sz="2600" dirty="0"/>
              <a:t>in diameter. </a:t>
            </a:r>
            <a:r>
              <a:rPr lang="pl-PL" sz="2600" dirty="0" err="1"/>
              <a:t>Its</a:t>
            </a:r>
            <a:r>
              <a:rPr lang="en-US" sz="2600" dirty="0"/>
              <a:t> architect was </a:t>
            </a:r>
            <a:r>
              <a:rPr lang="en-US" sz="2600" i="1" u="sng" dirty="0"/>
              <a:t>Charess Barry</a:t>
            </a:r>
            <a:r>
              <a:rPr lang="en-US" sz="2600" dirty="0"/>
              <a:t>.</a:t>
            </a:r>
            <a:endParaRPr lang="pl-PL" sz="2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572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/>
              <a:t>     </a:t>
            </a:r>
            <a:r>
              <a:rPr lang="pl-PL" sz="2400" b="1" u="sng" dirty="0">
                <a:solidFill>
                  <a:srgbClr val="33CC33"/>
                </a:solidFill>
              </a:rPr>
              <a:t>Big Ben </a:t>
            </a:r>
            <a:r>
              <a:rPr lang="pl-PL" sz="2400" dirty="0"/>
              <a:t>wybudowano w </a:t>
            </a:r>
            <a:r>
              <a:rPr lang="pl-PL" sz="2400" i="1" dirty="0"/>
              <a:t>1858 </a:t>
            </a:r>
            <a:r>
              <a:rPr lang="pl-PL" sz="2400" dirty="0"/>
              <a:t>roku. Wysokość budynku wynosi </a:t>
            </a:r>
            <a:r>
              <a:rPr lang="pl-PL" sz="2400" u="sng" dirty="0"/>
              <a:t>96,3 m</a:t>
            </a:r>
            <a:r>
              <a:rPr lang="pl-PL" sz="2400" dirty="0"/>
              <a:t>, a każda z czterech tarcz zegarowych ma </a:t>
            </a:r>
            <a:r>
              <a:rPr lang="pl-PL" sz="2400" u="sng" dirty="0"/>
              <a:t>7 metrów </a:t>
            </a:r>
            <a:r>
              <a:rPr lang="pl-PL" sz="2400" dirty="0"/>
              <a:t>średnicy. Architektem był </a:t>
            </a:r>
            <a:r>
              <a:rPr lang="pl-PL" sz="2400" i="1" u="sng" dirty="0"/>
              <a:t>Charess Barry.</a:t>
            </a:r>
          </a:p>
        </p:txBody>
      </p:sp>
      <p:pic>
        <p:nvPicPr>
          <p:cNvPr id="5122" name="Picture 2" descr="C:\Users\HP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82601"/>
            <a:ext cx="3923928" cy="3875399"/>
          </a:xfrm>
          <a:prstGeom prst="rect">
            <a:avLst/>
          </a:prstGeom>
          <a:noFill/>
        </p:spPr>
      </p:pic>
      <p:pic>
        <p:nvPicPr>
          <p:cNvPr id="5124" name="Picture 4" descr="C:\Users\HP\Desktop\depositphotos_45147111-stock-photo-big-ben-black-and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86572"/>
            <a:ext cx="3347864" cy="377142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t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 OF THE BRITISH </a:t>
            </a: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644008" cy="5877272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en-US" i="1" u="sng" dirty="0"/>
              <a:t>Big Ben </a:t>
            </a:r>
            <a:r>
              <a:rPr lang="en-US" dirty="0"/>
              <a:t>is the nickname of a bell placed in a clock tower built next to the building of the British parliament. At its top there is the world's largest four-disc</a:t>
            </a:r>
            <a:r>
              <a:rPr lang="pl-PL" dirty="0"/>
              <a:t>-</a:t>
            </a:r>
            <a:r>
              <a:rPr lang="en-US" dirty="0"/>
              <a:t>dial a</a:t>
            </a:r>
            <a:r>
              <a:rPr lang="pl-PL" dirty="0" err="1"/>
              <a:t>nd</a:t>
            </a:r>
            <a:r>
              <a:rPr lang="pl-PL" dirty="0"/>
              <a:t> a </a:t>
            </a:r>
            <a:r>
              <a:rPr lang="pl-PL" dirty="0" err="1"/>
              <a:t>very</a:t>
            </a:r>
            <a:r>
              <a:rPr lang="en-US" dirty="0"/>
              <a:t> punctual clock.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4644008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500" dirty="0"/>
              <a:t>     </a:t>
            </a:r>
            <a:r>
              <a:rPr lang="pl-PL" sz="2400" i="1" u="sng" dirty="0"/>
              <a:t>Big Ben </a:t>
            </a:r>
            <a:r>
              <a:rPr lang="pl-PL" sz="2400" dirty="0"/>
              <a:t>to przydomek dzwonu umieszczonego w wieży zegarowej zbudowanej tuż przy budynku brytyjskiego parlamentu. Na jej szczycie znajduje się największy na świecie posiadający cztery tarcze, bardzo punktualny</a:t>
            </a:r>
            <a:r>
              <a:rPr lang="pl-PL" sz="2500" dirty="0"/>
              <a:t> zegar.</a:t>
            </a:r>
          </a:p>
        </p:txBody>
      </p:sp>
      <p:pic>
        <p:nvPicPr>
          <p:cNvPr id="9218" name="Picture 2" descr="C:\Users\HP\Desktop\londyn-big-be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7416824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t"/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BEN BIG - CURIOSITIES</a:t>
            </a:r>
            <a:br>
              <a:rPr lang="pl-PL" b="1" dirty="0">
                <a:solidFill>
                  <a:srgbClr val="002060"/>
                </a:solidFill>
              </a:rPr>
            </a:b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648200" cy="5805264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en-US" sz="2400" i="1" dirty="0"/>
              <a:t>The </a:t>
            </a:r>
            <a:r>
              <a:rPr lang="pl-PL" sz="2400" i="1" dirty="0"/>
              <a:t>c</a:t>
            </a:r>
            <a:r>
              <a:rPr lang="en-US" sz="2400" dirty="0"/>
              <a:t>lock</a:t>
            </a:r>
            <a:r>
              <a:rPr lang="pl-PL" sz="2400" dirty="0"/>
              <a:t> </a:t>
            </a:r>
            <a:r>
              <a:rPr lang="pl-PL" sz="2400" dirty="0" err="1"/>
              <a:t>usually</a:t>
            </a:r>
            <a:r>
              <a:rPr lang="en-US" sz="2400" dirty="0"/>
              <a:t> shows the time very accurately, but what's interesting</a:t>
            </a:r>
            <a:r>
              <a:rPr lang="pl-PL" sz="2400" dirty="0"/>
              <a:t>,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en-US" sz="2400" dirty="0"/>
              <a:t>failed several times. In </a:t>
            </a:r>
            <a:r>
              <a:rPr lang="en-US" sz="2400" b="1" u="sng" dirty="0"/>
              <a:t>1962</a:t>
            </a:r>
            <a:r>
              <a:rPr lang="en-US" sz="2400" dirty="0"/>
              <a:t>, on New Year's Eve, Big Ben was 10 minutes late due to heavy snowfall. In </a:t>
            </a:r>
            <a:r>
              <a:rPr lang="en-US" sz="2400" b="1" u="sng" dirty="0"/>
              <a:t>1949</a:t>
            </a:r>
            <a:r>
              <a:rPr lang="en-US" sz="2400" dirty="0"/>
              <a:t>, a flock of birds sat on one of the clues causing a 41-minute delay.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300" i="1" dirty="0"/>
              <a:t>     </a:t>
            </a:r>
            <a:r>
              <a:rPr lang="pl-PL" sz="2200" i="1" dirty="0"/>
              <a:t>Zegar </a:t>
            </a:r>
            <a:r>
              <a:rPr lang="pl-PL" sz="2200" dirty="0"/>
              <a:t> zazwyczaj pokazuje godzinę bardzo dokładnie, ale kilkukrotnie zdarzały mu się awarie. W </a:t>
            </a:r>
            <a:r>
              <a:rPr lang="pl-PL" sz="2200" b="1" u="sng" dirty="0"/>
              <a:t>1962</a:t>
            </a:r>
            <a:r>
              <a:rPr lang="pl-PL" sz="2200" dirty="0"/>
              <a:t> roku, w noc sylwestrową Big Ben spóźnił się o 10 minut z powodu dużych opadów śniegu. W </a:t>
            </a:r>
            <a:r>
              <a:rPr lang="pl-PL" sz="2200" b="1" u="sng" dirty="0"/>
              <a:t>1949</a:t>
            </a:r>
            <a:r>
              <a:rPr lang="pl-PL" sz="2200" dirty="0"/>
              <a:t> roku,  stado ptaków usiadło na jednej ze wskazówek powodując 41 – minutowe opóźnienie.</a:t>
            </a:r>
          </a:p>
        </p:txBody>
      </p:sp>
      <p:pic>
        <p:nvPicPr>
          <p:cNvPr id="6" name="Obraz 5" descr="Obraz zawierający obiekt, zegar&#10;&#10;Opis wygenerowany automatycznie">
            <a:extLst>
              <a:ext uri="{FF2B5EF4-FFF2-40B4-BE49-F238E27FC236}">
                <a16:creationId xmlns:a16="http://schemas.microsoft.com/office/drawing/2014/main" id="{452B08EB-302B-467D-9DCE-9DB6E1FEB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576" y="4277100"/>
            <a:ext cx="7776864" cy="25809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604</Words>
  <Application>Microsoft Office PowerPoint</Application>
  <PresentationFormat>Pokaz na ekranie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 </vt:lpstr>
      <vt:lpstr> THE SYMBOL OF LONDON – TOWER BRIDGE</vt:lpstr>
      <vt:lpstr>THE BASCULE BRIDGE</vt:lpstr>
      <vt:lpstr>THE MUSEUM</vt:lpstr>
      <vt:lpstr>THE FIRST BRIDGE ON THE THAMES</vt:lpstr>
      <vt:lpstr>CONTEMPORARY LONDON BRIDGE</vt:lpstr>
      <vt:lpstr>THE MOST POPULAR SYMBOL OF LONDON</vt:lpstr>
      <vt:lpstr>THE SYMBOL OF THE BRITISH CAPITAL</vt:lpstr>
      <vt:lpstr> BEN BIG - CURIOSITIES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Rafał_2004</dc:creator>
  <cp:lastModifiedBy>Małgorzata Stasińska</cp:lastModifiedBy>
  <cp:revision>19</cp:revision>
  <dcterms:created xsi:type="dcterms:W3CDTF">2019-02-14T10:47:22Z</dcterms:created>
  <dcterms:modified xsi:type="dcterms:W3CDTF">2019-04-10T19:58:26Z</dcterms:modified>
</cp:coreProperties>
</file>